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1" r:id="rId11"/>
    <p:sldId id="268" r:id="rId12"/>
    <p:sldId id="264" r:id="rId13"/>
    <p:sldId id="270" r:id="rId14"/>
    <p:sldId id="272" r:id="rId15"/>
    <p:sldId id="265" r:id="rId16"/>
    <p:sldId id="266" r:id="rId17"/>
    <p:sldId id="267" r:id="rId18"/>
    <p:sldId id="269" r:id="rId19"/>
    <p:sldId id="273" r:id="rId20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8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9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0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1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2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7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BF5"/>
            </a:gs>
            <a:gs pos="100000">
              <a:srgbClr val="73AA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/>
          <p:nvPr/>
        </p:nvPicPr>
        <p:blipFill>
          <a:blip r:embed="rId14">
            <a:alphaModFix amt="7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pic>
        <p:nvPicPr>
          <p:cNvPr id="8" name="Picture 2" descr="Droplets-HD-Content-R1d.png"/>
          <p:cNvPicPr/>
          <p:nvPr/>
        </p:nvPicPr>
        <p:blipFill>
          <a:blip r:embed="rId15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913680" y="618480"/>
            <a:ext cx="10364040" cy="15958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3600" b="0" strike="noStrike" cap="all" spc="-1">
                <a:solidFill>
                  <a:srgbClr val="000000"/>
                </a:solidFill>
                <a:latin typeface="Tw Cen MT"/>
              </a:rPr>
              <a:t>Образец заголовка</a:t>
            </a:r>
            <a:endParaRPr lang="en-US" sz="36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913680" y="2367000"/>
            <a:ext cx="10363320" cy="34236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indent="-228240">
              <a:lnSpc>
                <a:spcPct val="12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lang="ru-RU" sz="2000" b="0" strike="noStrike" cap="all" spc="-1">
                <a:solidFill>
                  <a:srgbClr val="000000"/>
                </a:solidFill>
                <a:latin typeface="Tw Cen MT"/>
              </a:rPr>
              <a:t>Образец текста</a:t>
            </a:r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  <a:p>
            <a:pPr marL="685800" lvl="1" indent="-228240">
              <a:lnSpc>
                <a:spcPct val="12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800" b="0" strike="noStrike" cap="all" spc="-1">
                <a:solidFill>
                  <a:srgbClr val="000000"/>
                </a:solidFill>
                <a:latin typeface="Tw Cen MT"/>
              </a:rPr>
              <a:t>Второй уровень</a:t>
            </a:r>
            <a:endParaRPr lang="en-US" sz="1800" b="0" strike="noStrike" cap="all" spc="-1">
              <a:solidFill>
                <a:srgbClr val="000000"/>
              </a:solidFill>
              <a:latin typeface="Tw Cen MT"/>
            </a:endParaRPr>
          </a:p>
          <a:p>
            <a:pPr marL="1143000" lvl="2" indent="-228240">
              <a:lnSpc>
                <a:spcPct val="12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600" b="0" strike="noStrike" cap="all" spc="-1">
                <a:solidFill>
                  <a:srgbClr val="000000"/>
                </a:solidFill>
                <a:latin typeface="Tw Cen MT"/>
              </a:rPr>
              <a:t>Третий уровень</a:t>
            </a:r>
            <a:endParaRPr lang="en-US" sz="1600" b="0" strike="noStrike" cap="all" spc="-1">
              <a:solidFill>
                <a:srgbClr val="000000"/>
              </a:solidFill>
              <a:latin typeface="Tw Cen MT"/>
            </a:endParaRPr>
          </a:p>
          <a:p>
            <a:pPr marL="1600200" lvl="3" indent="-228240">
              <a:lnSpc>
                <a:spcPct val="12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cap="all" spc="-1">
                <a:solidFill>
                  <a:srgbClr val="000000"/>
                </a:solidFill>
                <a:latin typeface="Tw Cen MT"/>
              </a:rPr>
              <a:t>Четвертый уровень</a:t>
            </a:r>
            <a:endParaRPr lang="en-US" sz="1400" b="0" strike="noStrike" cap="all" spc="-1">
              <a:solidFill>
                <a:srgbClr val="000000"/>
              </a:solidFill>
              <a:latin typeface="Tw Cen MT"/>
            </a:endParaRPr>
          </a:p>
          <a:p>
            <a:pPr marL="2057400" lvl="4" indent="-228240">
              <a:lnSpc>
                <a:spcPct val="12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lang="ru-RU" sz="1400" b="0" strike="noStrike" cap="all" spc="-1">
                <a:solidFill>
                  <a:srgbClr val="000000"/>
                </a:solidFill>
                <a:latin typeface="Tw Cen MT"/>
              </a:rPr>
              <a:t>Пятый уровень</a:t>
            </a:r>
            <a:endParaRPr lang="en-US" sz="1400" b="0" strike="noStrike" cap="all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dt"/>
          </p:nvPr>
        </p:nvSpPr>
        <p:spPr>
          <a:xfrm>
            <a:off x="7678800" y="58831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41F1B176-6857-4982-BD8E-B954C00BFE9E}" type="datetime">
              <a:rPr lang="en-US" sz="1000" b="0" strike="noStrike" spc="-1">
                <a:solidFill>
                  <a:srgbClr val="000000"/>
                </a:solidFill>
                <a:latin typeface="Tw Cen MT"/>
              </a:rPr>
              <a:pPr algn="r">
                <a:lnSpc>
                  <a:spcPct val="100000"/>
                </a:lnSpc>
              </a:pPr>
              <a:t>1/20/2023</a:t>
            </a:fld>
            <a:endParaRPr lang="ru-RU" sz="1000" b="0" strike="noStrike" spc="-1" dirty="0">
              <a:latin typeface="Times New Roman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/>
          </p:nvPr>
        </p:nvSpPr>
        <p:spPr>
          <a:xfrm>
            <a:off x="913680" y="5883120"/>
            <a:ext cx="66726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 dirty="0">
              <a:latin typeface="Times New Roman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sldNum"/>
          </p:nvPr>
        </p:nvSpPr>
        <p:spPr>
          <a:xfrm>
            <a:off x="10514160" y="5883120"/>
            <a:ext cx="763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78E33198-B004-461E-8FAB-5E7427117F27}" type="slidenum">
              <a:rPr lang="en-US" sz="1000" b="0" strike="noStrike" spc="-1">
                <a:solidFill>
                  <a:srgbClr val="000000"/>
                </a:solidFill>
                <a:latin typeface="Tw Cen MT"/>
              </a:rPr>
              <a:pPr algn="r">
                <a:lnSpc>
                  <a:spcPct val="100000"/>
                </a:lnSpc>
              </a:pPr>
              <a:t>‹#›</a:t>
            </a:fld>
            <a:endParaRPr lang="ru-RU" sz="1000" b="0" strike="noStrike" spc="-1" dirty="0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AEBF5"/>
            </a:gs>
            <a:gs pos="100000">
              <a:srgbClr val="73AA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2" descr="\\DROBO-FS\QuickDrops\JB\PPTX NG\Droplets\LightingOverlay.png"/>
          <p:cNvPicPr/>
          <p:nvPr/>
        </p:nvPicPr>
        <p:blipFill>
          <a:blip r:embed="rId14">
            <a:alphaModFix amt="70000"/>
          </a:blip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pic>
        <p:nvPicPr>
          <p:cNvPr id="44" name="Picture 6" descr="Droplets-HD-Content-R1d.png"/>
          <p:cNvPicPr/>
          <p:nvPr/>
        </p:nvPicPr>
        <p:blipFill>
          <a:blip r:embed="rId15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45" name="PlaceHolder 1"/>
          <p:cNvSpPr>
            <a:spLocks noGrp="1"/>
          </p:cNvSpPr>
          <p:nvPr>
            <p:ph type="dt"/>
          </p:nvPr>
        </p:nvSpPr>
        <p:spPr>
          <a:xfrm>
            <a:off x="7678800" y="58831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6701DFAD-E5EF-447C-A335-E0E0003316FD}" type="datetime">
              <a:rPr lang="en-US" sz="1000" b="0" strike="noStrike" spc="-1">
                <a:solidFill>
                  <a:srgbClr val="000000"/>
                </a:solidFill>
                <a:latin typeface="Tw Cen MT"/>
              </a:rPr>
              <a:pPr algn="r">
                <a:lnSpc>
                  <a:spcPct val="100000"/>
                </a:lnSpc>
              </a:pPr>
              <a:t>1/20/2023</a:t>
            </a:fld>
            <a:endParaRPr lang="ru-RU" sz="1000" b="0" strike="noStrike" spc="-1" dirty="0">
              <a:latin typeface="Times New Roman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ftr"/>
          </p:nvPr>
        </p:nvSpPr>
        <p:spPr>
          <a:xfrm>
            <a:off x="913680" y="5883120"/>
            <a:ext cx="667260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ru-RU" sz="2400" b="0" strike="noStrike" spc="-1" dirty="0"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sldNum"/>
          </p:nvPr>
        </p:nvSpPr>
        <p:spPr>
          <a:xfrm>
            <a:off x="10514160" y="5883120"/>
            <a:ext cx="76392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A1E271B7-FCD7-4792-8F04-D5EBB3AA0AA3}" type="slidenum">
              <a:rPr lang="en-US" sz="1000" b="0" strike="noStrike" spc="-1">
                <a:solidFill>
                  <a:srgbClr val="000000"/>
                </a:solidFill>
                <a:latin typeface="Tw Cen MT"/>
              </a:rPr>
              <a:pPr algn="r">
                <a:lnSpc>
                  <a:spcPct val="100000"/>
                </a:lnSpc>
              </a:pPr>
              <a:t>‹#›</a:t>
            </a:fld>
            <a:endParaRPr lang="ru-RU" sz="1000" b="0" strike="noStrike" spc="-1" dirty="0"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Tw Cen MT"/>
              </a:rPr>
              <a:t>Для правки текста заглавия щёлкните мышью</a:t>
            </a:r>
          </a:p>
        </p:txBody>
      </p:sp>
      <p:sp>
        <p:nvSpPr>
          <p:cNvPr id="4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cap="all" spc="-1">
                <a:solidFill>
                  <a:srgbClr val="000000"/>
                </a:solidFill>
                <a:latin typeface="Tw Cen MT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cap="all" spc="-1">
                <a:solidFill>
                  <a:srgbClr val="000000"/>
                </a:solidFill>
                <a:latin typeface="Tw Cen MT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cap="all" spc="-1">
                <a:solidFill>
                  <a:srgbClr val="000000"/>
                </a:solidFill>
                <a:latin typeface="Tw Cen MT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cap="all" spc="-1">
                <a:solidFill>
                  <a:srgbClr val="000000"/>
                </a:solidFill>
                <a:latin typeface="Tw Cen MT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cap="all" spc="-1">
                <a:solidFill>
                  <a:srgbClr val="000000"/>
                </a:solidFill>
                <a:latin typeface="Tw Cen MT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cap="all" spc="-1">
                <a:solidFill>
                  <a:srgbClr val="000000"/>
                </a:solidFill>
                <a:latin typeface="Tw Cen MT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cap="all" spc="-1">
                <a:solidFill>
                  <a:srgbClr val="000000"/>
                </a:solidFill>
                <a:latin typeface="Tw Cen MT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913680" y="618480"/>
            <a:ext cx="10364040" cy="1595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dirty="0"/>
              <a:t/>
            </a:r>
            <a:br>
              <a:rPr dirty="0"/>
            </a:br>
            <a:r>
              <a:rPr lang="ru-RU" sz="2600" b="1" strike="noStrike" spc="-1" dirty="0" err="1">
                <a:solidFill>
                  <a:srgbClr val="1E23C9"/>
                </a:solidFill>
                <a:latin typeface="Times New Roman"/>
              </a:rPr>
              <a:t>Новодеревенский</a:t>
            </a:r>
            <a:r>
              <a:rPr lang="ru-RU" sz="2600" b="1" strike="noStrike" spc="-1" dirty="0">
                <a:solidFill>
                  <a:srgbClr val="1E23C9"/>
                </a:solidFill>
                <a:latin typeface="Times New Roman"/>
              </a:rPr>
              <a:t> детский сад «Колокольчик»</a:t>
            </a:r>
            <a:r>
              <a:rPr dirty="0"/>
              <a:t/>
            </a:r>
            <a:br>
              <a:rPr dirty="0"/>
            </a:br>
            <a:r>
              <a:rPr lang="ru-RU" sz="2600" b="1" strike="noStrike" spc="-1" dirty="0">
                <a:solidFill>
                  <a:srgbClr val="1E23C9"/>
                </a:solidFill>
                <a:latin typeface="Times New Roman"/>
              </a:rPr>
              <a:t> группа </a:t>
            </a:r>
            <a:r>
              <a:rPr lang="ru-RU" sz="2600" b="1" strike="noStrike" spc="-1" dirty="0" smtClean="0">
                <a:solidFill>
                  <a:srgbClr val="1E23C9"/>
                </a:solidFill>
                <a:latin typeface="Times New Roman"/>
              </a:rPr>
              <a:t>«</a:t>
            </a:r>
            <a:r>
              <a:rPr lang="ru-RU" sz="2600" b="1" spc="-1" dirty="0" err="1" smtClean="0">
                <a:solidFill>
                  <a:srgbClr val="1E23C9"/>
                </a:solidFill>
                <a:latin typeface="Times New Roman"/>
              </a:rPr>
              <a:t>Осьминож</a:t>
            </a:r>
            <a:r>
              <a:rPr lang="ru-RU" sz="2600" b="1" strike="noStrike" spc="-1" dirty="0" err="1" smtClean="0">
                <a:solidFill>
                  <a:srgbClr val="1E23C9"/>
                </a:solidFill>
                <a:latin typeface="Times New Roman"/>
              </a:rPr>
              <a:t>ки</a:t>
            </a:r>
            <a:r>
              <a:rPr lang="ru-RU" sz="2600" b="1" strike="noStrike" spc="-1" dirty="0">
                <a:solidFill>
                  <a:srgbClr val="1E23C9"/>
                </a:solidFill>
                <a:latin typeface="Times New Roman"/>
              </a:rPr>
              <a:t>»</a:t>
            </a:r>
            <a:r>
              <a:rPr dirty="0"/>
              <a:t/>
            </a:r>
            <a:br>
              <a:rPr dirty="0"/>
            </a:br>
            <a:endParaRPr lang="en-US" sz="2600" b="0" strike="noStrike" spc="-1" dirty="0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87" name="CustomShape 2"/>
          <p:cNvSpPr/>
          <p:nvPr/>
        </p:nvSpPr>
        <p:spPr>
          <a:xfrm>
            <a:off x="2378160" y="4980960"/>
            <a:ext cx="9032040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Times New Roman"/>
              </a:rPr>
              <a:t>Воспитатель:  </a:t>
            </a:r>
          </a:p>
          <a:p>
            <a:pPr algn="r">
              <a:lnSpc>
                <a:spcPct val="100000"/>
              </a:lnSpc>
            </a:pPr>
            <a:r>
              <a:rPr lang="ru-RU" sz="2000" strike="noStrike" spc="-1" dirty="0" smtClean="0">
                <a:solidFill>
                  <a:srgbClr val="000000"/>
                </a:solidFill>
                <a:latin typeface="Times New Roman"/>
              </a:rPr>
              <a:t>высшей квалификационной категории</a:t>
            </a:r>
          </a:p>
          <a:p>
            <a:pPr algn="r">
              <a:lnSpc>
                <a:spcPct val="100000"/>
              </a:lnSpc>
            </a:pPr>
            <a:r>
              <a:rPr lang="ru-RU" sz="2000" strike="noStrike" spc="-1" dirty="0" smtClean="0">
                <a:solidFill>
                  <a:srgbClr val="000000"/>
                </a:solidFill>
                <a:latin typeface="Times New Roman"/>
              </a:rPr>
              <a:t> Гогу Наталия  Никаноровна</a:t>
            </a:r>
            <a:endParaRPr lang="ru-RU" sz="2000" strike="noStrike" spc="-1" dirty="0">
              <a:latin typeface="Arial"/>
            </a:endParaRPr>
          </a:p>
        </p:txBody>
      </p:sp>
      <p:sp>
        <p:nvSpPr>
          <p:cNvPr id="88" name="TextShape 3"/>
          <p:cNvSpPr txBox="1"/>
          <p:nvPr/>
        </p:nvSpPr>
        <p:spPr>
          <a:xfrm>
            <a:off x="2880000" y="2340000"/>
            <a:ext cx="7136280" cy="21153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4800" b="1" strike="noStrike" spc="-1">
                <a:solidFill>
                  <a:srgbClr val="1E23C9"/>
                </a:solidFill>
                <a:latin typeface="Times New Roman"/>
              </a:rPr>
              <a:t>Волонтерское движение  «Искорки добра» </a:t>
            </a:r>
            <a:r>
              <a:t/>
            </a:r>
            <a:br/>
            <a:endParaRPr lang="ru-RU" sz="4800" b="0" strike="noStrike" spc="-1">
              <a:latin typeface="Arial"/>
            </a:endParaRPr>
          </a:p>
        </p:txBody>
      </p:sp>
      <p:pic>
        <p:nvPicPr>
          <p:cNvPr id="89" name="Picture 1" descr="C:\Users\Наталья\Desktop\волонтерство\iskorka.jpg"/>
          <p:cNvPicPr/>
          <p:nvPr/>
        </p:nvPicPr>
        <p:blipFill>
          <a:blip r:embed="rId2"/>
          <a:srcRect l="55008"/>
          <a:stretch/>
        </p:blipFill>
        <p:spPr>
          <a:xfrm flipH="1">
            <a:off x="0" y="1063080"/>
            <a:ext cx="1980000" cy="217692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0" name="Picture 1_0" descr="C:\Users\Наталья\Desktop\волонтерство\iskorka.jpg"/>
          <p:cNvPicPr/>
          <p:nvPr/>
        </p:nvPicPr>
        <p:blipFill>
          <a:blip r:embed="rId2"/>
          <a:srcRect l="55008"/>
          <a:stretch/>
        </p:blipFill>
        <p:spPr>
          <a:xfrm flipH="1">
            <a:off x="350205" y="4655580"/>
            <a:ext cx="1980000" cy="217692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1" name="Picture 1_1" descr="C:\Users\Наталья\Desktop\волонтерство\iskorka.jpg"/>
          <p:cNvPicPr/>
          <p:nvPr/>
        </p:nvPicPr>
        <p:blipFill>
          <a:blip r:embed="rId2"/>
          <a:srcRect l="55008"/>
          <a:stretch/>
        </p:blipFill>
        <p:spPr>
          <a:xfrm flipH="1">
            <a:off x="2880000" y="3818249"/>
            <a:ext cx="1980000" cy="217692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2" name="Picture 1_2" descr="C:\Users\Наталья\Desktop\волонтерство\iskorka.jpg"/>
          <p:cNvPicPr/>
          <p:nvPr/>
        </p:nvPicPr>
        <p:blipFill>
          <a:blip r:embed="rId2"/>
          <a:srcRect l="55008"/>
          <a:stretch/>
        </p:blipFill>
        <p:spPr>
          <a:xfrm flipH="1">
            <a:off x="10016280" y="1080000"/>
            <a:ext cx="1980000" cy="217692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3" name="Picture 1_3" descr="C:\Users\Наталья\Desktop\волонтерство\iskorka.jpg"/>
          <p:cNvPicPr/>
          <p:nvPr/>
        </p:nvPicPr>
        <p:blipFill>
          <a:blip r:embed="rId3" cstate="print"/>
          <a:srcRect l="55008"/>
          <a:stretch/>
        </p:blipFill>
        <p:spPr>
          <a:xfrm flipH="1">
            <a:off x="1080000" y="3671280"/>
            <a:ext cx="1260000" cy="138564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4" name="Picture 1_4" descr="C:\Users\Наталья\Desktop\волонтерство\iskorka.jpg"/>
          <p:cNvPicPr/>
          <p:nvPr/>
        </p:nvPicPr>
        <p:blipFill>
          <a:blip r:embed="rId3" cstate="print"/>
          <a:srcRect l="55008"/>
          <a:stretch/>
        </p:blipFill>
        <p:spPr>
          <a:xfrm flipH="1">
            <a:off x="9000000" y="3600000"/>
            <a:ext cx="1260000" cy="138564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  <p:pic>
        <p:nvPicPr>
          <p:cNvPr id="95" name="Picture 1_5" descr="C:\Users\Наталья\Desktop\волонтерство\iskorka.jpg"/>
          <p:cNvPicPr/>
          <p:nvPr/>
        </p:nvPicPr>
        <p:blipFill>
          <a:blip r:embed="rId3" cstate="print"/>
          <a:srcRect l="55008"/>
          <a:stretch/>
        </p:blipFill>
        <p:spPr>
          <a:xfrm flipH="1">
            <a:off x="4680000" y="5400000"/>
            <a:ext cx="1260000" cy="1385640"/>
          </a:xfrm>
          <a:prstGeom prst="rect">
            <a:avLst/>
          </a:prstGeom>
          <a:ln w="0">
            <a:noFill/>
          </a:ln>
          <a:effectLst>
            <a:softEdge rad="31752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5220000" y="180000"/>
            <a:ext cx="6840000" cy="15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Игры на воспитание  гостеприимства 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и вежливости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28" name="Рисунок 127"/>
          <p:cNvPicPr/>
          <p:nvPr/>
        </p:nvPicPr>
        <p:blipFill>
          <a:blip r:embed="rId2"/>
          <a:stretch/>
        </p:blipFill>
        <p:spPr>
          <a:xfrm>
            <a:off x="360000" y="540000"/>
            <a:ext cx="4554360" cy="6140520"/>
          </a:xfrm>
          <a:prstGeom prst="rect">
            <a:avLst/>
          </a:prstGeom>
          <a:ln w="0">
            <a:noFill/>
          </a:ln>
        </p:spPr>
      </p:pic>
      <p:pic>
        <p:nvPicPr>
          <p:cNvPr id="129" name="Рисунок 128"/>
          <p:cNvPicPr/>
          <p:nvPr/>
        </p:nvPicPr>
        <p:blipFill>
          <a:blip r:embed="rId3"/>
          <a:stretch/>
        </p:blipFill>
        <p:spPr>
          <a:xfrm>
            <a:off x="5400000" y="1876680"/>
            <a:ext cx="6451200" cy="47833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0" y="180000"/>
            <a:ext cx="11953916" cy="521766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strike="noStrike" spc="-1" dirty="0">
                <a:solidFill>
                  <a:srgbClr val="1E23C9"/>
                </a:solidFill>
                <a:latin typeface="Times New Roman"/>
              </a:rPr>
              <a:t>Изготовление подарков и поздравление сотрудников с праздниками</a:t>
            </a:r>
            <a:endParaRPr lang="ru-RU" sz="28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16" name="Рисунок 115"/>
          <p:cNvPicPr/>
          <p:nvPr/>
        </p:nvPicPr>
        <p:blipFill>
          <a:blip r:embed="rId2"/>
          <a:srcRect l="9958" t="6261" r="3263"/>
          <a:stretch/>
        </p:blipFill>
        <p:spPr>
          <a:xfrm>
            <a:off x="380960" y="785794"/>
            <a:ext cx="4357718" cy="3208776"/>
          </a:xfrm>
          <a:prstGeom prst="rect">
            <a:avLst/>
          </a:prstGeom>
          <a:ln w="0">
            <a:noFill/>
          </a:ln>
          <a:effectLst>
            <a:softEdge rad="127000"/>
          </a:effectLst>
        </p:spPr>
      </p:pic>
      <p:pic>
        <p:nvPicPr>
          <p:cNvPr id="5122" name="Picture 2" descr="F:\WhatsApp Images\IMG-20220227-WA00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3322" y="785794"/>
            <a:ext cx="4410440" cy="327009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17" name="Рисунок 116"/>
          <p:cNvPicPr/>
          <p:nvPr/>
        </p:nvPicPr>
        <p:blipFill>
          <a:blip r:embed="rId4"/>
          <a:stretch/>
        </p:blipFill>
        <p:spPr>
          <a:xfrm>
            <a:off x="3667108" y="3786190"/>
            <a:ext cx="4500594" cy="3071810"/>
          </a:xfrm>
          <a:prstGeom prst="rect">
            <a:avLst/>
          </a:prstGeom>
          <a:ln w="0">
            <a:noFill/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5580000" y="247320"/>
            <a:ext cx="6480000" cy="1552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	Поздравление с праздниками социальных партнеров и бывших сотрудников детского сада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33" name="Рисунок 132"/>
          <p:cNvPicPr/>
          <p:nvPr/>
        </p:nvPicPr>
        <p:blipFill>
          <a:blip r:embed="rId2"/>
          <a:stretch/>
        </p:blipFill>
        <p:spPr>
          <a:xfrm>
            <a:off x="5783760" y="2011680"/>
            <a:ext cx="6276240" cy="4648320"/>
          </a:xfrm>
          <a:prstGeom prst="rect">
            <a:avLst/>
          </a:prstGeom>
          <a:ln w="0">
            <a:noFill/>
          </a:ln>
        </p:spPr>
      </p:pic>
      <p:pic>
        <p:nvPicPr>
          <p:cNvPr id="134" name="Рисунок 133"/>
          <p:cNvPicPr/>
          <p:nvPr/>
        </p:nvPicPr>
        <p:blipFill>
          <a:blip r:embed="rId3"/>
          <a:stretch/>
        </p:blipFill>
        <p:spPr>
          <a:xfrm>
            <a:off x="180000" y="680760"/>
            <a:ext cx="5400000" cy="3999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WhatsApp Images\IMG-20220227-WA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48" y="750075"/>
            <a:ext cx="7715304" cy="578647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66910" y="0"/>
            <a:ext cx="778674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strike="noStrike" spc="-1" dirty="0" smtClean="0">
                <a:solidFill>
                  <a:srgbClr val="1E23C9"/>
                </a:solidFill>
                <a:latin typeface="Times New Roman"/>
              </a:rPr>
              <a:t>Акция «Подари подарок  детям»</a:t>
            </a:r>
            <a:endParaRPr lang="ru-RU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CustomShape 1"/>
          <p:cNvSpPr/>
          <p:nvPr/>
        </p:nvSpPr>
        <p:spPr>
          <a:xfrm>
            <a:off x="1940400" y="540000"/>
            <a:ext cx="8499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Посещение друзей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19" name="Рисунок 118"/>
          <p:cNvPicPr/>
          <p:nvPr/>
        </p:nvPicPr>
        <p:blipFill>
          <a:blip r:embed="rId2"/>
          <a:stretch/>
        </p:blipFill>
        <p:spPr>
          <a:xfrm>
            <a:off x="2340000" y="1419480"/>
            <a:ext cx="3885480" cy="5240520"/>
          </a:xfrm>
          <a:prstGeom prst="rect">
            <a:avLst/>
          </a:prstGeom>
          <a:ln w="0">
            <a:noFill/>
          </a:ln>
        </p:spPr>
      </p:pic>
      <p:pic>
        <p:nvPicPr>
          <p:cNvPr id="120" name="Рисунок 119"/>
          <p:cNvPicPr/>
          <p:nvPr/>
        </p:nvPicPr>
        <p:blipFill>
          <a:blip r:embed="rId3"/>
          <a:stretch/>
        </p:blipFill>
        <p:spPr>
          <a:xfrm>
            <a:off x="7020000" y="1440000"/>
            <a:ext cx="3827520" cy="5162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1760400" y="180000"/>
            <a:ext cx="8499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Покормим птиц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22" name="Рисунок 121"/>
          <p:cNvPicPr/>
          <p:nvPr/>
        </p:nvPicPr>
        <p:blipFill>
          <a:blip r:embed="rId2"/>
          <a:stretch/>
        </p:blipFill>
        <p:spPr>
          <a:xfrm>
            <a:off x="7187760" y="1059480"/>
            <a:ext cx="4152240" cy="5600520"/>
          </a:xfrm>
          <a:prstGeom prst="rect">
            <a:avLst/>
          </a:prstGeom>
          <a:ln w="0">
            <a:noFill/>
          </a:ln>
        </p:spPr>
      </p:pic>
      <p:pic>
        <p:nvPicPr>
          <p:cNvPr id="123" name="Рисунок 122"/>
          <p:cNvPicPr/>
          <p:nvPr/>
        </p:nvPicPr>
        <p:blipFill>
          <a:blip r:embed="rId3"/>
          <a:stretch/>
        </p:blipFill>
        <p:spPr>
          <a:xfrm>
            <a:off x="1440000" y="1080000"/>
            <a:ext cx="4140000" cy="55821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CustomShape 1"/>
          <p:cNvSpPr/>
          <p:nvPr/>
        </p:nvSpPr>
        <p:spPr>
          <a:xfrm>
            <a:off x="4320000" y="502920"/>
            <a:ext cx="849960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Трудовая деятельность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 «Огород на окне»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25" name="Рисунок 124"/>
          <p:cNvPicPr/>
          <p:nvPr/>
        </p:nvPicPr>
        <p:blipFill>
          <a:blip r:embed="rId2"/>
          <a:stretch/>
        </p:blipFill>
        <p:spPr>
          <a:xfrm>
            <a:off x="360000" y="757080"/>
            <a:ext cx="4419000" cy="5960520"/>
          </a:xfrm>
          <a:prstGeom prst="rect">
            <a:avLst/>
          </a:prstGeom>
          <a:ln w="0">
            <a:noFill/>
          </a:ln>
        </p:spPr>
      </p:pic>
      <p:pic>
        <p:nvPicPr>
          <p:cNvPr id="126" name="Рисунок 125"/>
          <p:cNvPicPr/>
          <p:nvPr/>
        </p:nvPicPr>
        <p:blipFill>
          <a:blip r:embed="rId3"/>
          <a:stretch/>
        </p:blipFill>
        <p:spPr>
          <a:xfrm>
            <a:off x="5070600" y="1876320"/>
            <a:ext cx="6449400" cy="47836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CustomShape 1"/>
          <p:cNvSpPr/>
          <p:nvPr/>
        </p:nvSpPr>
        <p:spPr>
          <a:xfrm>
            <a:off x="2166910" y="214290"/>
            <a:ext cx="6840000" cy="577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	Работа с родителями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31" name="Рисунок 130"/>
          <p:cNvPicPr/>
          <p:nvPr/>
        </p:nvPicPr>
        <p:blipFill>
          <a:blip r:embed="rId2"/>
          <a:stretch/>
        </p:blipFill>
        <p:spPr>
          <a:xfrm>
            <a:off x="523836" y="1428736"/>
            <a:ext cx="4700520" cy="4700520"/>
          </a:xfrm>
          <a:prstGeom prst="rect">
            <a:avLst/>
          </a:prstGeom>
          <a:ln w="0">
            <a:noFill/>
          </a:ln>
        </p:spPr>
      </p:pic>
      <p:pic>
        <p:nvPicPr>
          <p:cNvPr id="6146" name="Picture 2" descr="F:\WhatsApp Images\IMG-20220227-WA0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1428736"/>
            <a:ext cx="4786322" cy="478632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52464" y="1000108"/>
            <a:ext cx="964413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8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ustomShape 1"/>
          <p:cNvSpPr/>
          <p:nvPr/>
        </p:nvSpPr>
        <p:spPr>
          <a:xfrm>
            <a:off x="1171800" y="1068840"/>
            <a:ext cx="8409600" cy="3382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</a:rPr>
              <a:t>Цель: </a:t>
            </a:r>
            <a:r>
              <a:rPr lang="ru-RU" sz="3600" b="0" strike="noStrike" spc="-1">
                <a:solidFill>
                  <a:srgbClr val="000000"/>
                </a:solidFill>
                <a:latin typeface="Times New Roman"/>
              </a:rPr>
              <a:t>воспитание духовно – нравственной личности с активной жизненной  позицией  и творческим потенциалом, способной к самосовершенствованию, гармоничному взаимодействию  с другими 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</a:rPr>
              <a:t>людьми.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913680" y="618480"/>
            <a:ext cx="10364040" cy="15958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</a:rPr>
              <a:t>Задачи:</a:t>
            </a:r>
            <a:r>
              <a:t/>
            </a:r>
            <a:br/>
            <a:endParaRPr lang="en-US" sz="3200" b="0" strike="noStrike" spc="-1">
              <a:solidFill>
                <a:srgbClr val="000000"/>
              </a:solidFill>
              <a:latin typeface="Tw Cen MT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913680" y="1506960"/>
            <a:ext cx="10363320" cy="428400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lstStyle/>
          <a:p>
            <a:pPr marL="343080" indent="-342720">
              <a:lnSpc>
                <a:spcPct val="100000"/>
              </a:lnSpc>
              <a:tabLst>
                <a:tab pos="0" algn="l"/>
              </a:tabLst>
            </a:pPr>
            <a:endParaRPr lang="en-US" sz="2000" b="0" strike="noStrike" cap="all" spc="-1">
              <a:solidFill>
                <a:srgbClr val="000000"/>
              </a:solidFill>
              <a:latin typeface="Tw Cen MT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Развитие навыков общения в разновозрастном коллективе</a:t>
            </a:r>
            <a:endParaRPr lang="en-US" sz="2800" b="0" strike="noStrike" cap="all" spc="-1">
              <a:solidFill>
                <a:srgbClr val="000000"/>
              </a:solidFill>
              <a:latin typeface="Tw Cen MT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Развитие самостоятельности и ответственности, прежде всего у младших детей.</a:t>
            </a:r>
            <a:endParaRPr lang="en-US" sz="2800" b="0" strike="noStrike" cap="all" spc="-1">
              <a:solidFill>
                <a:srgbClr val="000000"/>
              </a:solidFill>
              <a:latin typeface="Tw Cen MT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</a:rPr>
              <a:t>Создание такой ситуации, при которой формирование игровой деятельности и передача игрового опыта происходит в естественной среде, а не по показу и рассказу воспитателя.</a:t>
            </a:r>
            <a:endParaRPr lang="en-US" sz="2800" b="0" strike="noStrike" cap="all" spc="-1">
              <a:solidFill>
                <a:srgbClr val="000000"/>
              </a:solidFill>
              <a:latin typeface="Tw Cen MT"/>
            </a:endParaRPr>
          </a:p>
          <a:p>
            <a:pPr>
              <a:lnSpc>
                <a:spcPct val="120000"/>
              </a:lnSpc>
              <a:spcBef>
                <a:spcPts val="1001"/>
              </a:spcBef>
              <a:tabLst>
                <a:tab pos="0" algn="l"/>
              </a:tabLst>
            </a:pPr>
            <a:endParaRPr lang="en-US" sz="2800" b="0" strike="noStrike" cap="all" spc="-1">
              <a:solidFill>
                <a:srgbClr val="000000"/>
              </a:solidFill>
              <a:latin typeface="Tw Cen M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CustomShape 1"/>
          <p:cNvSpPr/>
          <p:nvPr/>
        </p:nvSpPr>
        <p:spPr>
          <a:xfrm>
            <a:off x="541080" y="489240"/>
            <a:ext cx="10534680" cy="5416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Calibri"/>
              </a:rPr>
              <a:t>Организация практики волонтёрства  осуществлялась поэтапно.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15000"/>
              </a:lnSpc>
            </a:pPr>
            <a:endParaRPr lang="ru-RU" sz="3200" b="0" strike="noStrike" spc="-1">
              <a:latin typeface="Arial"/>
            </a:endParaRPr>
          </a:p>
          <a:p>
            <a:pPr indent="-216000" algn="just">
              <a:lnSpc>
                <a:spcPct val="115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4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Первый этап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– подготовительный:  изучение теоретических аспектов  детского волонтёрства, проектирование организации  культурной практики в ДОУ.</a:t>
            </a:r>
            <a:endParaRPr lang="ru-RU" sz="2400" b="0" strike="noStrike" spc="-1">
              <a:latin typeface="Arial"/>
            </a:endParaRPr>
          </a:p>
          <a:p>
            <a:pPr indent="-216000" algn="just">
              <a:lnSpc>
                <a:spcPct val="115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4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Второй этап –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организационный, задачи которого заключались в  мотивировании детей на волонтерскую  деятельность, организация команды.</a:t>
            </a:r>
            <a:endParaRPr lang="ru-RU" sz="2400" b="0" strike="noStrike" spc="-1">
              <a:latin typeface="Arial"/>
            </a:endParaRPr>
          </a:p>
          <a:p>
            <a:pPr indent="-216000" algn="just">
              <a:lnSpc>
                <a:spcPct val="115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lang="ru-RU" sz="24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Третий этап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– практический: на этом этапе  реализовались конкретные дела волонтерского движения.</a:t>
            </a:r>
            <a:endParaRPr lang="ru-RU" sz="24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endParaRPr lang="ru-RU" sz="2400" b="0" strike="noStrike" spc="-1">
              <a:latin typeface="Arial"/>
            </a:endParaRPr>
          </a:p>
          <a:p>
            <a:pPr algn="just">
              <a:lnSpc>
                <a:spcPct val="115000"/>
              </a:lnSpc>
            </a:pP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3062880" y="223200"/>
            <a:ext cx="5730120" cy="456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Times New Roman"/>
              </a:rPr>
              <a:t>Планирование волонтерского движения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01" name="CustomShape 2"/>
          <p:cNvSpPr/>
          <p:nvPr/>
        </p:nvSpPr>
        <p:spPr>
          <a:xfrm>
            <a:off x="1799280" y="723960"/>
            <a:ext cx="8280720" cy="600018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Изучили теоретические аспекты  детского </a:t>
            </a:r>
            <a:r>
              <a:rPr lang="ru-RU" sz="2400" b="0" strike="noStrike" spc="-1" dirty="0" err="1">
                <a:solidFill>
                  <a:srgbClr val="000000"/>
                </a:solidFill>
                <a:latin typeface="Times New Roman"/>
              </a:rPr>
              <a:t>волонтерства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, проектирование  организации  культурной практики  в ДОУ.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Беседа «Кто такие волонтеры?»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Просмотр:</a:t>
            </a:r>
            <a:r>
              <a:rPr lang="ru-RU" sz="2400" b="1" strike="noStrike" spc="-1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видеороликов «Волонтерское движение»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 «День добрых дел» - поможем бабушкам и дедушкам в домашних делах.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Взаимопомощь друг другу.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Убери игрушки на свои места 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Покорми птиц.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Уход за комнатными цветами в детском саду и многое другое.</a:t>
            </a:r>
            <a:endParaRPr lang="ru-RU" sz="2400" b="0" strike="noStrike" spc="-1" dirty="0">
              <a:latin typeface="Arial"/>
            </a:endParaRPr>
          </a:p>
          <a:p>
            <a:pPr>
              <a:lnSpc>
                <a:spcPct val="100000"/>
              </a:lnSpc>
              <a:buClr>
                <a:srgbClr val="000000"/>
              </a:buClr>
              <a:buFont typeface="Wingdings" charset="2"/>
              <a:buChar char=""/>
              <a:tabLst>
                <a:tab pos="0" algn="l"/>
              </a:tabLst>
            </a:pP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Более подробно можно ознакомится на стенде волонтерского движения «Искорки добра», который размещен в группе </a:t>
            </a:r>
            <a:r>
              <a:rPr lang="ru-RU" sz="2400" b="0" strike="noStrike" spc="-1" dirty="0" smtClean="0">
                <a:solidFill>
                  <a:srgbClr val="000000"/>
                </a:solidFill>
                <a:latin typeface="Times New Roman"/>
              </a:rPr>
              <a:t>«</a:t>
            </a:r>
            <a:r>
              <a:rPr lang="ru-RU" sz="2400" spc="-1" dirty="0" err="1" smtClean="0">
                <a:solidFill>
                  <a:srgbClr val="000000"/>
                </a:solidFill>
                <a:latin typeface="Times New Roman"/>
              </a:rPr>
              <a:t>Осьминож</a:t>
            </a:r>
            <a:r>
              <a:rPr lang="ru-RU" sz="2400" b="0" strike="noStrike" spc="-1" dirty="0" err="1" smtClean="0">
                <a:solidFill>
                  <a:srgbClr val="000000"/>
                </a:solidFill>
                <a:latin typeface="Times New Roman"/>
              </a:rPr>
              <a:t>ки</a:t>
            </a:r>
            <a:r>
              <a:rPr lang="ru-RU" sz="2400" b="0" strike="noStrike" spc="-1" dirty="0">
                <a:solidFill>
                  <a:srgbClr val="000000"/>
                </a:solidFill>
                <a:latin typeface="Times New Roman"/>
              </a:rPr>
              <a:t>». Хочется добавить, что некоторые мероприятия  находятся в ходе разработки, но они также имеют место  быть. </a:t>
            </a:r>
            <a:endParaRPr lang="ru-RU" sz="24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1940400" y="540000"/>
            <a:ext cx="8499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3" name="TextShape 2"/>
          <p:cNvSpPr txBox="1"/>
          <p:nvPr/>
        </p:nvSpPr>
        <p:spPr>
          <a:xfrm>
            <a:off x="0" y="1620000"/>
            <a:ext cx="5580000" cy="166428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2800" b="1" strike="noStrike" spc="-1">
                <a:solidFill>
                  <a:srgbClr val="55215B"/>
                </a:solidFill>
                <a:latin typeface="Times New Roman"/>
              </a:rPr>
              <a:t>Наш девиз</a:t>
            </a:r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 </a:t>
            </a:r>
            <a:endParaRPr lang="ru-RU" sz="2800" b="0" strike="noStrike" spc="-1">
              <a:latin typeface="Arial"/>
            </a:endParaRPr>
          </a:p>
          <a:p>
            <a:pPr algn="ctr"/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«Светить всегда,  светить везде </a:t>
            </a:r>
            <a:endParaRPr lang="ru-RU" sz="2800" b="0" strike="noStrike" spc="-1">
              <a:latin typeface="Arial"/>
            </a:endParaRPr>
          </a:p>
          <a:p>
            <a:pPr algn="ctr"/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и помогать  друзьям в беде!»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04" name="TextShape 3"/>
          <p:cNvSpPr txBox="1"/>
          <p:nvPr/>
        </p:nvSpPr>
        <p:spPr>
          <a:xfrm>
            <a:off x="6524628" y="428604"/>
            <a:ext cx="5441400" cy="245124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r>
              <a:rPr lang="ru-RU" sz="2800" b="1" strike="noStrike" spc="-1" dirty="0">
                <a:solidFill>
                  <a:srgbClr val="55215B"/>
                </a:solidFill>
                <a:latin typeface="Times New Roman"/>
              </a:rPr>
              <a:t>Заповеди волонтера</a:t>
            </a:r>
            <a:endParaRPr lang="ru-RU" sz="2800" b="0" strike="noStrike" spc="-1" dirty="0">
              <a:latin typeface="Arial"/>
            </a:endParaRPr>
          </a:p>
          <a:p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1. Будь целеустремленным</a:t>
            </a:r>
            <a:endParaRPr lang="ru-RU" sz="2800" b="0" strike="noStrike" spc="-1" dirty="0">
              <a:latin typeface="Arial"/>
            </a:endParaRPr>
          </a:p>
          <a:p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2. Будь великодушным </a:t>
            </a:r>
            <a:endParaRPr lang="ru-RU" sz="2800" b="0" strike="noStrike" spc="-1" dirty="0">
              <a:latin typeface="Arial"/>
            </a:endParaRPr>
          </a:p>
          <a:p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3. Будь бескорыстным</a:t>
            </a:r>
            <a:endParaRPr lang="ru-RU" sz="2800" b="0" strike="noStrike" spc="-1" dirty="0">
              <a:latin typeface="Arial"/>
            </a:endParaRPr>
          </a:p>
          <a:p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4. Будь честным</a:t>
            </a:r>
            <a:endParaRPr lang="ru-RU" sz="2800" b="0" strike="noStrike" spc="-1" dirty="0">
              <a:latin typeface="Arial"/>
            </a:endParaRPr>
          </a:p>
          <a:p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5. Будь активным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105" name="TextShape 4"/>
          <p:cNvSpPr txBox="1"/>
          <p:nvPr/>
        </p:nvSpPr>
        <p:spPr>
          <a:xfrm>
            <a:off x="5810248" y="3286124"/>
            <a:ext cx="5580000" cy="877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2800" b="1" strike="noStrike" spc="-1" dirty="0">
                <a:solidFill>
                  <a:srgbClr val="55215B"/>
                </a:solidFill>
                <a:latin typeface="Times New Roman"/>
              </a:rPr>
              <a:t>Наша эмблема</a:t>
            </a:r>
            <a:r>
              <a:rPr lang="ru-RU" sz="2800" b="1" i="1" strike="noStrike" spc="-1" dirty="0">
                <a:solidFill>
                  <a:srgbClr val="7030A0"/>
                </a:solidFill>
                <a:latin typeface="Times New Roman"/>
              </a:rPr>
              <a:t> </a:t>
            </a:r>
            <a:endParaRPr lang="ru-RU" sz="2800" b="0" strike="noStrike" spc="-1" dirty="0">
              <a:latin typeface="Arial"/>
            </a:endParaRPr>
          </a:p>
          <a:p>
            <a:pPr algn="ctr"/>
            <a:endParaRPr lang="ru-RU" sz="2800" b="0" strike="noStrike" spc="-1" dirty="0">
              <a:latin typeface="Arial"/>
            </a:endParaRPr>
          </a:p>
        </p:txBody>
      </p:sp>
      <p:sp>
        <p:nvSpPr>
          <p:cNvPr id="106" name="TextShape 5"/>
          <p:cNvSpPr txBox="1"/>
          <p:nvPr/>
        </p:nvSpPr>
        <p:spPr>
          <a:xfrm>
            <a:off x="180000" y="4140000"/>
            <a:ext cx="5580000" cy="205776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>
            <a:noAutofit/>
          </a:bodyPr>
          <a:lstStyle/>
          <a:p>
            <a:pPr algn="ctr"/>
            <a:r>
              <a:rPr lang="ru-RU" sz="2800" b="1" strike="noStrike" spc="-1">
                <a:solidFill>
                  <a:srgbClr val="55215B"/>
                </a:solidFill>
                <a:latin typeface="Times New Roman"/>
              </a:rPr>
              <a:t>Наши направления</a:t>
            </a:r>
            <a:endParaRPr lang="ru-RU" sz="2800" b="0" strike="noStrike" spc="-1">
              <a:latin typeface="Arial"/>
            </a:endParaRPr>
          </a:p>
          <a:p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1. ЗОЖ</a:t>
            </a:r>
            <a:endParaRPr lang="ru-RU" sz="2800" b="0" strike="noStrike" spc="-1">
              <a:latin typeface="Arial"/>
            </a:endParaRPr>
          </a:p>
          <a:p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2.Социальное партнерство</a:t>
            </a:r>
            <a:endParaRPr lang="ru-RU" sz="2800" b="0" strike="noStrike" spc="-1">
              <a:latin typeface="Arial"/>
            </a:endParaRPr>
          </a:p>
          <a:p>
            <a:r>
              <a:rPr lang="ru-RU" sz="2800" b="1" i="1" strike="noStrike" spc="-1">
                <a:solidFill>
                  <a:srgbClr val="7030A0"/>
                </a:solidFill>
                <a:latin typeface="Times New Roman"/>
              </a:rPr>
              <a:t>3. Экология</a:t>
            </a:r>
            <a:endParaRPr lang="ru-RU" sz="2800" b="0" strike="noStrike" spc="-1">
              <a:latin typeface="Arial"/>
            </a:endParaRPr>
          </a:p>
          <a:p>
            <a:pPr algn="ctr"/>
            <a:endParaRPr lang="ru-RU" sz="2800" b="0" strike="noStrike" spc="-1">
              <a:latin typeface="Arial"/>
            </a:endParaRPr>
          </a:p>
        </p:txBody>
      </p:sp>
      <p:sp>
        <p:nvSpPr>
          <p:cNvPr id="107" name="CustomShape 6"/>
          <p:cNvSpPr/>
          <p:nvPr/>
        </p:nvSpPr>
        <p:spPr>
          <a:xfrm>
            <a:off x="0" y="72360"/>
            <a:ext cx="6840000" cy="1187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i="1" strike="noStrike" spc="-1">
                <a:solidFill>
                  <a:srgbClr val="FF5429"/>
                </a:solidFill>
                <a:latin typeface="Times New Roman"/>
              </a:rPr>
              <a:t>Волонтерское движение</a:t>
            </a:r>
            <a:endParaRPr lang="ru-RU" sz="3600" b="0" strike="noStrike" spc="-1">
              <a:solidFill>
                <a:srgbClr val="FF5429"/>
              </a:solid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3600" b="1" i="1" strike="noStrike" spc="-1">
                <a:solidFill>
                  <a:srgbClr val="FF5429"/>
                </a:solidFill>
                <a:latin typeface="Times New Roman"/>
              </a:rPr>
              <a:t>«Искорки добра»</a:t>
            </a:r>
            <a:endParaRPr lang="ru-RU" sz="3600" b="0" strike="noStrike" spc="-1">
              <a:solidFill>
                <a:srgbClr val="FF5429"/>
              </a:solidFill>
              <a:latin typeface="Arial"/>
            </a:endParaRPr>
          </a:p>
        </p:txBody>
      </p:sp>
      <p:pic>
        <p:nvPicPr>
          <p:cNvPr id="108" name="Picture 2" descr="C:\Users\Наталья\Desktop\волонтерство\эмблема.jpg"/>
          <p:cNvPicPr/>
          <p:nvPr/>
        </p:nvPicPr>
        <p:blipFill>
          <a:blip r:embed="rId2"/>
          <a:stretch/>
        </p:blipFill>
        <p:spPr>
          <a:xfrm>
            <a:off x="6738942" y="3929066"/>
            <a:ext cx="3571900" cy="2928934"/>
          </a:xfrm>
          <a:prstGeom prst="ellipse">
            <a:avLst/>
          </a:prstGeom>
          <a:ln w="0">
            <a:solidFill>
              <a:srgbClr val="002060"/>
            </a:solidFill>
          </a:ln>
          <a:effectLst>
            <a:softEdge rad="1270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166646" y="928670"/>
            <a:ext cx="5429288" cy="10757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Посвящение в </a:t>
            </a:r>
            <a:r>
              <a:rPr lang="ru-RU" sz="3200" b="1" i="1" strike="noStrike" spc="-1" dirty="0" smtClean="0">
                <a:solidFill>
                  <a:srgbClr val="1E23C9"/>
                </a:solidFill>
                <a:latin typeface="Times New Roman"/>
              </a:rPr>
              <a:t>волонтеры</a:t>
            </a:r>
          </a:p>
          <a:p>
            <a:pPr algn="ctr">
              <a:lnSpc>
                <a:spcPct val="100000"/>
              </a:lnSpc>
            </a:pPr>
            <a:r>
              <a:rPr lang="ru-RU" sz="3200" b="1" i="1" spc="-1" dirty="0">
                <a:solidFill>
                  <a:srgbClr val="1E23C9"/>
                </a:solidFill>
                <a:latin typeface="Times New Roman"/>
              </a:rPr>
              <a:t>и</a:t>
            </a:r>
            <a:r>
              <a:rPr lang="ru-RU" sz="3200" b="1" i="1" spc="-1" dirty="0" smtClean="0">
                <a:solidFill>
                  <a:srgbClr val="1E23C9"/>
                </a:solidFill>
                <a:latin typeface="Times New Roman"/>
              </a:rPr>
              <a:t> макет добрых дел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10" name="Рисунок 109"/>
          <p:cNvPicPr/>
          <p:nvPr/>
        </p:nvPicPr>
        <p:blipFill>
          <a:blip r:embed="rId2" cstate="print"/>
          <a:srcRect l="16367" t="3646"/>
          <a:stretch/>
        </p:blipFill>
        <p:spPr>
          <a:xfrm>
            <a:off x="238084" y="2714620"/>
            <a:ext cx="5475842" cy="3775890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2" descr="F:\WhatsApp Images\IMG-20220227-WA0000.jpg"/>
          <p:cNvPicPr>
            <a:picLocks noChangeAspect="1" noChangeArrowheads="1"/>
          </p:cNvPicPr>
          <p:nvPr/>
        </p:nvPicPr>
        <p:blipFill>
          <a:blip r:embed="rId3"/>
          <a:srcRect t="19940" b="23810"/>
          <a:stretch>
            <a:fillRect/>
          </a:stretch>
        </p:blipFill>
        <p:spPr bwMode="auto">
          <a:xfrm>
            <a:off x="5810248" y="1000108"/>
            <a:ext cx="6000760" cy="450059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CustomShape 1"/>
          <p:cNvSpPr/>
          <p:nvPr/>
        </p:nvSpPr>
        <p:spPr>
          <a:xfrm>
            <a:off x="1220400" y="1080000"/>
            <a:ext cx="36396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Помощь младшим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112" name="Рисунок 111"/>
          <p:cNvPicPr/>
          <p:nvPr/>
        </p:nvPicPr>
        <p:blipFill>
          <a:blip r:embed="rId2"/>
          <a:stretch/>
        </p:blipFill>
        <p:spPr>
          <a:xfrm>
            <a:off x="448200" y="2940480"/>
            <a:ext cx="4771800" cy="3539520"/>
          </a:xfrm>
          <a:prstGeom prst="rect">
            <a:avLst/>
          </a:prstGeom>
          <a:ln w="0">
            <a:noFill/>
          </a:ln>
        </p:spPr>
      </p:pic>
      <p:pic>
        <p:nvPicPr>
          <p:cNvPr id="113" name="Рисунок 112"/>
          <p:cNvPicPr/>
          <p:nvPr/>
        </p:nvPicPr>
        <p:blipFill>
          <a:blip r:embed="rId3" cstate="print"/>
          <a:stretch/>
        </p:blipFill>
        <p:spPr>
          <a:xfrm>
            <a:off x="5580000" y="1316160"/>
            <a:ext cx="6300000" cy="3543840"/>
          </a:xfrm>
          <a:prstGeom prst="rect">
            <a:avLst/>
          </a:prstGeom>
          <a:ln w="0">
            <a:noFill/>
          </a:ln>
        </p:spPr>
      </p:pic>
      <p:sp>
        <p:nvSpPr>
          <p:cNvPr id="114" name="CustomShape 2"/>
          <p:cNvSpPr/>
          <p:nvPr/>
        </p:nvSpPr>
        <p:spPr>
          <a:xfrm>
            <a:off x="5760000" y="250920"/>
            <a:ext cx="5940000" cy="1065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>
                <a:solidFill>
                  <a:srgbClr val="1E23C9"/>
                </a:solidFill>
                <a:latin typeface="Times New Roman"/>
              </a:rPr>
              <a:t>Беседы «Почему грустят животные...» и другие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2"/>
          <p:cNvSpPr/>
          <p:nvPr/>
        </p:nvSpPr>
        <p:spPr>
          <a:xfrm>
            <a:off x="2809852" y="357166"/>
            <a:ext cx="5940000" cy="58332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i="1" strike="noStrike" spc="-1" dirty="0" smtClean="0">
                <a:solidFill>
                  <a:srgbClr val="1E23C9"/>
                </a:solidFill>
                <a:latin typeface="Times New Roman"/>
              </a:rPr>
              <a:t>НОД «Поможем животным»</a:t>
            </a:r>
            <a:endParaRPr lang="ru-RU" sz="3200" b="1" i="1" strike="noStrike" spc="-1" dirty="0">
              <a:solidFill>
                <a:srgbClr val="1E23C9"/>
              </a:solidFill>
              <a:latin typeface="Arial"/>
            </a:endParaRPr>
          </a:p>
        </p:txBody>
      </p:sp>
      <p:pic>
        <p:nvPicPr>
          <p:cNvPr id="3074" name="Picture 2" descr="F:\WhatsApp Images\IMG-20220227-WA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66910" y="1285860"/>
            <a:ext cx="7234195" cy="53578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79</TotalTime>
  <Words>357</Words>
  <Application>Microsoft Office PowerPoint</Application>
  <PresentationFormat>Широкоэкранный</PresentationFormat>
  <Paragraphs>58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8" baseType="lpstr">
      <vt:lpstr>Arial</vt:lpstr>
      <vt:lpstr>Calibri</vt:lpstr>
      <vt:lpstr>DejaVu Sans</vt:lpstr>
      <vt:lpstr>StarSymbol</vt:lpstr>
      <vt:lpstr>Symbol</vt:lpstr>
      <vt:lpstr>Times New Roman</vt:lpstr>
      <vt:lpstr>Tw Cen MT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дошкольное образовательное учреждение «Детский сад № 31 « Медвежонок»</dc:title>
  <dc:subject/>
  <dc:creator>on</dc:creator>
  <dc:description/>
  <cp:lastModifiedBy>Пользователь</cp:lastModifiedBy>
  <cp:revision>8</cp:revision>
  <dcterms:created xsi:type="dcterms:W3CDTF">2019-03-20T09:46:46Z</dcterms:created>
  <dcterms:modified xsi:type="dcterms:W3CDTF">2023-01-20T08:03:17Z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7</vt:i4>
  </property>
</Properties>
</file>